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9" r:id="rId9"/>
    <p:sldId id="264" r:id="rId10"/>
    <p:sldId id="265" r:id="rId11"/>
    <p:sldId id="267" r:id="rId12"/>
    <p:sldId id="266" r:id="rId13"/>
    <p:sldId id="268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Прямоугольные треугольники </a:t>
            </a:r>
            <a:br>
              <a:rPr lang="ru-RU" dirty="0" smtClean="0"/>
            </a:br>
            <a:r>
              <a:rPr lang="ru-RU" dirty="0" smtClean="0"/>
              <a:t>и их свойства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</a:t>
            </a:r>
            <a:r>
              <a:rPr lang="ru-RU" dirty="0" smtClean="0">
                <a:sym typeface="Symbol"/>
              </a:rPr>
              <a:t>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 rot="16200000">
            <a:off x="1214416" y="1035827"/>
            <a:ext cx="1535916" cy="2964675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86130" y="32646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69474" y="155732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85749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37°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145631" y="3002756"/>
            <a:ext cx="316707" cy="23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007508" y="314324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</a:t>
            </a:r>
            <a:r>
              <a:rPr lang="ru-RU" dirty="0" smtClean="0">
                <a:sym typeface="Symbol"/>
              </a:rPr>
              <a:t></a:t>
            </a:r>
            <a:r>
              <a:rPr lang="ru-RU" i="1" dirty="0" smtClean="0">
                <a:sym typeface="Symbol"/>
              </a:rPr>
              <a:t>А</a:t>
            </a:r>
            <a:r>
              <a:rPr lang="ru-RU" dirty="0" smtClean="0">
                <a:sym typeface="Symbol"/>
              </a:rPr>
              <a:t>, 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,  </a:t>
            </a:r>
            <a:r>
              <a:rPr lang="ru-RU" dirty="0" smtClean="0">
                <a:sym typeface="Symbol"/>
              </a:rPr>
              <a:t></a:t>
            </a:r>
            <a:r>
              <a:rPr lang="en-US" i="1" dirty="0" smtClean="0">
                <a:sym typeface="Symbol"/>
              </a:rPr>
              <a:t>D</a:t>
            </a:r>
            <a:r>
              <a:rPr lang="ru-RU" i="1" dirty="0" smtClean="0">
                <a:sym typeface="Symbol"/>
              </a:rPr>
              <a:t>СВ</a:t>
            </a:r>
            <a:r>
              <a:rPr lang="ru-RU" dirty="0" smtClean="0">
                <a:sym typeface="Symbol"/>
              </a:rPr>
              <a:t>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142976" y="1785926"/>
            <a:ext cx="1714512" cy="178595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6742" y="14739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04836" y="340756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74144" y="34170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2976" y="328612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79502" y="342820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142977" y="2850356"/>
            <a:ext cx="1014437" cy="7215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976430" y="2978951"/>
            <a:ext cx="159542" cy="150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126439" y="3000375"/>
            <a:ext cx="166705" cy="138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02627" y="252649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00" y="257174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107389" y="353615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угол  </a:t>
            </a:r>
            <a:r>
              <a:rPr lang="ru-RU" i="1" dirty="0" smtClean="0"/>
              <a:t>АСВ</a:t>
            </a:r>
            <a:endParaRPr lang="ru-RU" i="1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 rot="16200000">
            <a:off x="1214414" y="2000240"/>
            <a:ext cx="3107553" cy="2678925"/>
          </a:xfrm>
          <a:prstGeom prst="rtTriangl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4"/>
            <a:endCxn id="3" idx="1"/>
          </p:cNvCxnSpPr>
          <p:nvPr/>
        </p:nvCxnSpPr>
        <p:spPr>
          <a:xfrm flipH="1">
            <a:off x="2768191" y="1785926"/>
            <a:ext cx="1339462" cy="3107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7620" y="4643446"/>
            <a:ext cx="247655" cy="23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736976" y="4762510"/>
            <a:ext cx="246850" cy="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2645555" y="4650589"/>
            <a:ext cx="428628" cy="428628"/>
          </a:xfrm>
          <a:prstGeom prst="arc">
            <a:avLst>
              <a:gd name="adj1" fmla="val 16200000"/>
              <a:gd name="adj2" fmla="val 41808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8520532">
            <a:off x="3582141" y="2063441"/>
            <a:ext cx="336642" cy="381382"/>
          </a:xfrm>
          <a:prstGeom prst="arc">
            <a:avLst>
              <a:gd name="adj1" fmla="val 167313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9071329">
            <a:off x="3865066" y="2168096"/>
            <a:ext cx="384580" cy="285752"/>
          </a:xfrm>
          <a:prstGeom prst="arc">
            <a:avLst>
              <a:gd name="adj1" fmla="val 16454187"/>
              <a:gd name="adj2" fmla="val 10588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150017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ym typeface="Symbol"/>
              </a:rPr>
              <a:t>В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0593" y="471012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ym typeface="Symbol"/>
              </a:rPr>
              <a:t>А</a:t>
            </a:r>
            <a:endParaRPr lang="ru-RU" i="1" dirty="0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2505060" y="4883955"/>
            <a:ext cx="505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ym typeface="Symbol"/>
              </a:rPr>
              <a:t>D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3857620" y="4929198"/>
            <a:ext cx="505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Symbol"/>
              </a:rPr>
              <a:t>С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3071802" y="442913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Symbol"/>
              </a:rPr>
              <a:t>70°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 rot="8520532">
            <a:off x="3520655" y="2078492"/>
            <a:ext cx="392943" cy="425355"/>
          </a:xfrm>
          <a:prstGeom prst="arc">
            <a:avLst>
              <a:gd name="adj1" fmla="val 1678690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9071329">
            <a:off x="3833271" y="2221569"/>
            <a:ext cx="428628" cy="285752"/>
          </a:xfrm>
          <a:prstGeom prst="arc">
            <a:avLst>
              <a:gd name="adj1" fmla="val 16200000"/>
              <a:gd name="adj2" fmla="val 9158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</a:t>
            </a:r>
            <a:r>
              <a:rPr lang="ru-RU" i="1" dirty="0" smtClean="0">
                <a:sym typeface="Symbol"/>
              </a:rPr>
              <a:t>ВС</a:t>
            </a:r>
            <a:r>
              <a:rPr lang="ru-RU" dirty="0" smtClean="0">
                <a:sym typeface="Symbol"/>
              </a:rPr>
              <a:t>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 rot="16200000">
            <a:off x="1214416" y="1035827"/>
            <a:ext cx="1535916" cy="2964675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4705" y="3255169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85749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14678" y="3000372"/>
            <a:ext cx="247660" cy="2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071802" y="314324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15см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</a:t>
            </a:r>
            <a:r>
              <a:rPr lang="ru-RU" i="1" dirty="0" smtClean="0"/>
              <a:t>АС</a:t>
            </a:r>
            <a:endParaRPr lang="ru-RU" i="1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928926" y="1714488"/>
            <a:ext cx="1643074" cy="2214578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52699" y="38742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400549" y="38647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93166" y="15001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7" name="Дуга 6"/>
          <p:cNvSpPr/>
          <p:nvPr/>
        </p:nvSpPr>
        <p:spPr>
          <a:xfrm rot="7777502">
            <a:off x="2768344" y="1908500"/>
            <a:ext cx="857256" cy="357190"/>
          </a:xfrm>
          <a:prstGeom prst="arc">
            <a:avLst>
              <a:gd name="adj1" fmla="val 1697404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1802" y="250030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28926" y="371475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036083" y="382190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8992" y="35004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4см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углы треугольника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 rot="8445651">
            <a:off x="1498133" y="2432679"/>
            <a:ext cx="2361519" cy="1964732"/>
          </a:xfrm>
          <a:prstGeom prst="rtTriangle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15716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1538" y="57148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small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23574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4,2см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357187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8,4см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750347" y="2095505"/>
            <a:ext cx="204775" cy="166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33701" y="2121694"/>
            <a:ext cx="211930" cy="161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154" y="1297857"/>
            <a:ext cx="3741174" cy="778541"/>
          </a:xfrm>
        </p:spPr>
        <p:txBody>
          <a:bodyPr/>
          <a:lstStyle/>
          <a:p>
            <a:r>
              <a:rPr lang="ru-RU" dirty="0" smtClean="0"/>
              <a:t>Найти: </a:t>
            </a:r>
            <a:r>
              <a:rPr lang="ru-RU" dirty="0" smtClean="0">
                <a:sym typeface="Symbol"/>
              </a:rPr>
              <a:t></a:t>
            </a:r>
            <a:r>
              <a:rPr lang="ru-RU" i="1" dirty="0" smtClean="0">
                <a:sym typeface="Symbol"/>
              </a:rPr>
              <a:t>А</a:t>
            </a:r>
            <a:r>
              <a:rPr lang="ru-RU" dirty="0" smtClean="0">
                <a:sym typeface="Symbol"/>
              </a:rPr>
              <a:t>, </a:t>
            </a:r>
            <a:r>
              <a:rPr lang="ru-RU" i="1" dirty="0" smtClean="0">
                <a:sym typeface="Symbol"/>
              </a:rPr>
              <a:t>С</a:t>
            </a:r>
            <a:endParaRPr lang="ru-RU" i="1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436711" y="2333304"/>
            <a:ext cx="4323613" cy="3143272"/>
            <a:chOff x="748453" y="1428736"/>
            <a:chExt cx="4323613" cy="3143272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8224036">
              <a:off x="1500166" y="2214554"/>
              <a:ext cx="2500330" cy="2357454"/>
            </a:xfrm>
            <a:prstGeom prst="rtTriangle">
              <a:avLst/>
            </a:prstGeom>
            <a:gradFill>
              <a:gsLst>
                <a:gs pos="0">
                  <a:schemeClr val="accent4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748453" y="1428736"/>
              <a:ext cx="4323613" cy="2219500"/>
              <a:chOff x="748453" y="1428736"/>
              <a:chExt cx="4323613" cy="22195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748453" y="3278904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 smtClean="0"/>
                  <a:t>А</a:t>
                </a:r>
                <a:endParaRPr lang="ru-RU" i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500562" y="3214686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 smtClean="0"/>
                  <a:t>С</a:t>
                </a:r>
                <a:endParaRPr lang="ru-RU" i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928926" y="1428736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 smtClean="0"/>
                  <a:t>В</a:t>
                </a:r>
                <a:endParaRPr lang="ru-RU" i="1" dirty="0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2647936" y="1874033"/>
                <a:ext cx="214314" cy="2143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2859881" y="1905000"/>
                <a:ext cx="216694" cy="1905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2000232" y="2357430"/>
                <a:ext cx="142876" cy="1428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3436212" y="2303045"/>
                <a:ext cx="142876" cy="1428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ym typeface="Symbol"/>
              </a:rPr>
              <a:t></a:t>
            </a:r>
            <a:r>
              <a:rPr lang="ru-RU" i="1" dirty="0" smtClean="0">
                <a:sym typeface="Symbol"/>
              </a:rPr>
              <a:t>А</a:t>
            </a:r>
            <a:r>
              <a:rPr lang="ru-RU" dirty="0" smtClean="0">
                <a:sym typeface="Symbol"/>
              </a:rPr>
              <a:t>: 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= 1:2. Найти: </a:t>
            </a:r>
            <a:r>
              <a:rPr lang="ru-RU" i="1" dirty="0" smtClean="0">
                <a:sym typeface="Symbol"/>
              </a:rPr>
              <a:t>А</a:t>
            </a:r>
            <a:r>
              <a:rPr lang="ru-RU" dirty="0" smtClean="0">
                <a:sym typeface="Symbol"/>
              </a:rPr>
              <a:t>, 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142976" y="2071678"/>
            <a:ext cx="1857388" cy="2714644"/>
          </a:xfrm>
          <a:prstGeom prst="rtTriangl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42976" y="447675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340240" y="4633509"/>
            <a:ext cx="313524" cy="1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794" y="274638"/>
            <a:ext cx="8494486" cy="1143000"/>
          </a:xfrm>
        </p:spPr>
        <p:txBody>
          <a:bodyPr/>
          <a:lstStyle/>
          <a:p>
            <a:r>
              <a:rPr lang="ru-RU" dirty="0" smtClean="0">
                <a:sym typeface="Symbol"/>
              </a:rPr>
              <a:t></a:t>
            </a:r>
            <a:r>
              <a:rPr lang="ru-RU" i="1" dirty="0" smtClean="0">
                <a:sym typeface="Symbol"/>
              </a:rPr>
              <a:t>С</a:t>
            </a:r>
            <a:r>
              <a:rPr lang="ru-RU" dirty="0" smtClean="0">
                <a:sym typeface="Symbol"/>
              </a:rPr>
              <a:t> на 20° меньше, чем 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. Найти: </a:t>
            </a:r>
            <a:r>
              <a:rPr lang="ru-RU" i="1" dirty="0" smtClean="0">
                <a:sym typeface="Symbol"/>
              </a:rPr>
              <a:t>С</a:t>
            </a:r>
            <a:r>
              <a:rPr lang="ru-RU" dirty="0" smtClean="0">
                <a:sym typeface="Symbol"/>
              </a:rPr>
              <a:t>, </a:t>
            </a:r>
            <a:r>
              <a:rPr lang="ru-RU" i="1" dirty="0" smtClean="0">
                <a:sym typeface="Symbol"/>
              </a:rPr>
              <a:t>В</a:t>
            </a:r>
            <a:r>
              <a:rPr lang="ru-RU" dirty="0" smtClean="0">
                <a:sym typeface="Symbol"/>
              </a:rPr>
              <a:t>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142976" y="2071678"/>
            <a:ext cx="1857388" cy="2714644"/>
          </a:xfrm>
          <a:prstGeom prst="rtTriangle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38213" y="445770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328335" y="4621601"/>
            <a:ext cx="327811" cy="16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Доказать: АД=1/2АВ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00100" y="2000240"/>
            <a:ext cx="3143272" cy="2357454"/>
          </a:xfrm>
          <a:prstGeom prst="triangle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1393009" y="3178967"/>
            <a:ext cx="235745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38287" y="3300413"/>
            <a:ext cx="240487" cy="2095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04941" y="3188492"/>
            <a:ext cx="231003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21835" y="317896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3321843"/>
            <a:ext cx="214314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74117" y="414576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78893" y="425053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786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3108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350277" y="4302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32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  <p:sp>
        <p:nvSpPr>
          <p:cNvPr id="28" name="Дуга 27"/>
          <p:cNvSpPr/>
          <p:nvPr/>
        </p:nvSpPr>
        <p:spPr>
          <a:xfrm rot="10527960">
            <a:off x="2359568" y="2231210"/>
            <a:ext cx="428628" cy="214488"/>
          </a:xfrm>
          <a:prstGeom prst="arc">
            <a:avLst>
              <a:gd name="adj1" fmla="val 16200000"/>
              <a:gd name="adj2" fmla="val 5658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948" y="274638"/>
            <a:ext cx="8504904" cy="1143000"/>
          </a:xfrm>
        </p:spPr>
        <p:txBody>
          <a:bodyPr/>
          <a:lstStyle/>
          <a:p>
            <a:r>
              <a:rPr lang="ru-RU" i="1" dirty="0" smtClean="0"/>
              <a:t>А</a:t>
            </a:r>
            <a:r>
              <a:rPr lang="en-US" i="1" dirty="0" smtClean="0"/>
              <a:t>D</a:t>
            </a:r>
            <a:r>
              <a:rPr lang="ru-RU" dirty="0" smtClean="0"/>
              <a:t>=1/2</a:t>
            </a:r>
            <a:r>
              <a:rPr lang="ru-RU" i="1" dirty="0" smtClean="0"/>
              <a:t>АВ</a:t>
            </a:r>
            <a:r>
              <a:rPr lang="ru-RU" dirty="0" smtClean="0"/>
              <a:t>. Найти углы треугольника </a:t>
            </a:r>
            <a:r>
              <a:rPr lang="ru-RU" i="1" dirty="0" smtClean="0"/>
              <a:t>АВ</a:t>
            </a:r>
            <a:r>
              <a:rPr lang="en-US" i="1" dirty="0" smtClean="0"/>
              <a:t>D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00100" y="2000240"/>
            <a:ext cx="3143272" cy="2357454"/>
          </a:xfrm>
          <a:prstGeom prst="triangle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0"/>
            <a:endCxn id="3" idx="3"/>
          </p:cNvCxnSpPr>
          <p:nvPr/>
        </p:nvCxnSpPr>
        <p:spPr>
          <a:xfrm rot="16200000" flipH="1">
            <a:off x="1393009" y="3178967"/>
            <a:ext cx="235745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571615" y="3286135"/>
            <a:ext cx="223838" cy="20476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50197" y="3150403"/>
            <a:ext cx="219074" cy="195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21835" y="317896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93273" y="3321843"/>
            <a:ext cx="214314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71736" y="4143380"/>
            <a:ext cx="250045" cy="4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709849" y="425291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786" y="4362919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21766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68261" y="42200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78853" y="43338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11486"/>
          </a:xfrm>
        </p:spPr>
        <p:txBody>
          <a:bodyPr>
            <a:normAutofit/>
          </a:bodyPr>
          <a:lstStyle/>
          <a:p>
            <a:r>
              <a:rPr lang="ru-RU" dirty="0" smtClean="0"/>
              <a:t>1. Докажите, что в прямоугольном треугольнике сумма острых углов равна 90°.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Докажите, что катет, лежащий против угла в 30° равен половине гипотенузы.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928926" y="1714488"/>
            <a:ext cx="1643074" cy="2214578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00324" y="3907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643173" y="15001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7" name="Дуга 6"/>
          <p:cNvSpPr/>
          <p:nvPr/>
        </p:nvSpPr>
        <p:spPr>
          <a:xfrm rot="7777502">
            <a:off x="2768344" y="1908500"/>
            <a:ext cx="857256" cy="357190"/>
          </a:xfrm>
          <a:prstGeom prst="arc">
            <a:avLst>
              <a:gd name="adj1" fmla="val 16734156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1802" y="250030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Докажите, что если катет прямоугольного треугольника равен половине гипотенузы, то угол, лежащий против этого катета, равен 30°.</a:t>
            </a:r>
            <a:endParaRPr lang="ru-RU" dirty="0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357422" y="2643182"/>
            <a:ext cx="2000264" cy="2286016"/>
          </a:xfrm>
          <a:prstGeom prst="rt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57382" y="48768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22859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338637" y="47910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195</Words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Прямоугольные треугольники  и их свойства</vt:lpstr>
      <vt:lpstr>Найти: А, С</vt:lpstr>
      <vt:lpstr>А: В= 1:2. Найти: А, В.</vt:lpstr>
      <vt:lpstr>С на 20° меньше, чем В. Найти: С, В.</vt:lpstr>
      <vt:lpstr>Доказать: АД=1/2АВ</vt:lpstr>
      <vt:lpstr>АD=1/2АВ. Найти углы треугольника АВD.</vt:lpstr>
      <vt:lpstr>1. Докажите, что в прямоугольном треугольнике сумма острых углов равна 90°.  </vt:lpstr>
      <vt:lpstr>2. Докажите, что катет, лежащий против угла в 30° равен половине гипотенузы.</vt:lpstr>
      <vt:lpstr>Докажите, что если катет прямоугольного треугольника равен половине гипотенузы, то угол, лежащий против этого катета, равен 30°.</vt:lpstr>
      <vt:lpstr>Найти В.</vt:lpstr>
      <vt:lpstr>Найти А, В,  DСВ.</vt:lpstr>
      <vt:lpstr>Найти угол  АСВ</vt:lpstr>
      <vt:lpstr>Найти ВС.</vt:lpstr>
      <vt:lpstr>Найти АС</vt:lpstr>
      <vt:lpstr>Найти углы треугольника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Прямоугольные треугольники  и их свойства</dc:title>
  <cp:lastModifiedBy>Светлана</cp:lastModifiedBy>
  <cp:revision>11</cp:revision>
  <dcterms:modified xsi:type="dcterms:W3CDTF">2013-04-10T13:09:53Z</dcterms:modified>
</cp:coreProperties>
</file>